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7" r:id="rId4"/>
    <p:sldId id="258" r:id="rId5"/>
    <p:sldId id="268" r:id="rId6"/>
    <p:sldId id="259" r:id="rId7"/>
    <p:sldId id="260" r:id="rId8"/>
    <p:sldId id="261" r:id="rId9"/>
    <p:sldId id="262" r:id="rId10"/>
    <p:sldId id="263" r:id="rId11"/>
    <p:sldId id="264" r:id="rId12"/>
    <p:sldId id="272" r:id="rId13"/>
    <p:sldId id="265" r:id="rId14"/>
    <p:sldId id="267" r:id="rId15"/>
    <p:sldId id="270" r:id="rId16"/>
    <p:sldId id="269" r:id="rId17"/>
    <p:sldId id="26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1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A5871-55B2-417B-B161-17BB26FE801B}" type="datetimeFigureOut">
              <a:rPr lang="ru-RU" smtClean="0"/>
              <a:t>18.01.2021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8F242-2320-4A3E-BC7D-F40E1C91A752}" type="slidenum">
              <a:rPr lang="ru-RU" smtClean="0"/>
              <a:t>‹#›</a:t>
            </a:fld>
            <a:endParaRPr lang="ru-RU"/>
          </a:p>
        </p:txBody>
      </p:sp>
    </p:spTree>
    <p:extLst>
      <p:ext uri="{BB962C8B-B14F-4D97-AF65-F5344CB8AC3E}">
        <p14:creationId xmlns:p14="http://schemas.microsoft.com/office/powerpoint/2010/main" val="3364377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48F242-2320-4A3E-BC7D-F40E1C91A752}" type="slidenum">
              <a:rPr lang="ru-RU" smtClean="0"/>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048F242-2320-4A3E-BC7D-F40E1C91A752}" type="slidenum">
              <a:rPr lang="ru-RU" smtClean="0"/>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A379D6D-A497-47A6-93B5-DF4B842E9A84}"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79D6D-A497-47A6-93B5-DF4B842E9A84}"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79D6D-A497-47A6-93B5-DF4B842E9A84}"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A379D6D-A497-47A6-93B5-DF4B842E9A84}"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379D6D-A497-47A6-93B5-DF4B842E9A84}"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A379D6D-A497-47A6-93B5-DF4B842E9A84}"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A379D6D-A497-47A6-93B5-DF4B842E9A84}" type="datetimeFigureOut">
              <a:rPr lang="ru-RU" smtClean="0"/>
              <a:t>18.01.2021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379D6D-A497-47A6-93B5-DF4B842E9A84}" type="datetimeFigureOut">
              <a:rPr lang="ru-RU" smtClean="0"/>
              <a:t>18.01.2021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379D6D-A497-47A6-93B5-DF4B842E9A84}" type="datetimeFigureOut">
              <a:rPr lang="ru-RU" smtClean="0"/>
              <a:t>18.01.2021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379D6D-A497-47A6-93B5-DF4B842E9A84}"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A379D6D-A497-47A6-93B5-DF4B842E9A84}"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8A4785-4598-4988-B49E-DD258433046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79D6D-A497-47A6-93B5-DF4B842E9A84}" type="datetimeFigureOut">
              <a:rPr lang="ru-RU" smtClean="0"/>
              <a:t>18.01.2021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A4785-4598-4988-B49E-DD258433046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827584" y="980728"/>
            <a:ext cx="7632848" cy="3046988"/>
          </a:xfrm>
          <a:prstGeom prst="rect">
            <a:avLst/>
          </a:prstGeom>
          <a:noFill/>
        </p:spPr>
        <p:txBody>
          <a:bodyPr wrap="square" lIns="91440" tIns="45720" rIns="91440" bIns="45720">
            <a:spAutoFit/>
          </a:bodyPr>
          <a:lstStyle/>
          <a:p>
            <a:pPr algn="ctr"/>
            <a:r>
              <a:rPr lang="ru-RU" sz="9600" b="1" u="sng" cap="sm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uFill>
                  <a:solidFill>
                    <a:srgbClr val="FF0000"/>
                  </a:solidFill>
                </a:uFill>
              </a:rPr>
              <a:t>Здоровые ЗУБКИ</a:t>
            </a:r>
            <a:endParaRPr lang="ru-RU" sz="9600" b="1" u="sng" cap="sm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uFill>
                <a:solidFill>
                  <a:srgbClr val="FF0000"/>
                </a:solidFill>
              </a:u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3200" b="1" dirty="0">
                <a:solidFill>
                  <a:srgbClr val="FF0000"/>
                </a:solidFill>
                <a:uFill>
                  <a:solidFill>
                    <a:srgbClr val="FF0000"/>
                  </a:solidFill>
                </a:uFill>
              </a:rPr>
              <a:t>Почему же так важно сохранить первые зубы здоровыми, ведь через 4 - 5 лет их все равно заменят постоянные?</a:t>
            </a:r>
            <a:endParaRPr lang="ru-RU" sz="3200" dirty="0">
              <a:solidFill>
                <a:srgbClr val="FF0000"/>
              </a:solidFill>
              <a:uFill>
                <a:solidFill>
                  <a:srgbClr val="FF0000"/>
                </a:solidFill>
              </a:uFill>
            </a:endParaRPr>
          </a:p>
        </p:txBody>
      </p:sp>
      <p:sp>
        <p:nvSpPr>
          <p:cNvPr id="3" name="Содержимое 2"/>
          <p:cNvSpPr>
            <a:spLocks noGrp="1"/>
          </p:cNvSpPr>
          <p:nvPr>
            <p:ph idx="1"/>
          </p:nvPr>
        </p:nvSpPr>
        <p:spPr>
          <a:xfrm>
            <a:off x="467544" y="1988840"/>
            <a:ext cx="8229600" cy="4525963"/>
          </a:xfrm>
        </p:spPr>
        <p:txBody>
          <a:bodyPr>
            <a:normAutofit fontScale="70000" lnSpcReduction="20000"/>
          </a:bodyPr>
          <a:lstStyle/>
          <a:p>
            <a:r>
              <a:rPr lang="ru-RU" b="1" u="sng" dirty="0">
                <a:solidFill>
                  <a:srgbClr val="FF0000"/>
                </a:solidFill>
                <a:uFill>
                  <a:solidFill>
                    <a:srgbClr val="FF0000"/>
                  </a:solidFill>
                </a:uFill>
              </a:rPr>
              <a:t>Молочные зубы участвуют в развитии речи, способствуют правильному пищеварению и формированию желудочно-кишечного тракта.</a:t>
            </a:r>
            <a:r>
              <a:rPr lang="ru-RU" dirty="0"/>
              <a:t> </a:t>
            </a:r>
            <a:r>
              <a:rPr lang="ru-RU" i="1" dirty="0">
                <a:solidFill>
                  <a:srgbClr val="7030A0"/>
                </a:solidFill>
              </a:rPr>
              <a:t>Пережевывая твердую пищу, они помогают развитию нормального прикуса, "держат место" для постоянных зубов. Детские зубы уязвимы для кариеса, причиной которого являются</a:t>
            </a:r>
            <a:r>
              <a:rPr lang="ru-RU" dirty="0"/>
              <a:t> </a:t>
            </a:r>
            <a:r>
              <a:rPr lang="ru-RU" b="1" u="sng" dirty="0">
                <a:solidFill>
                  <a:srgbClr val="FF0000"/>
                </a:solidFill>
                <a:uFill>
                  <a:solidFill>
                    <a:srgbClr val="FF0000"/>
                  </a:solidFill>
                </a:uFill>
              </a:rPr>
              <a:t>бактерии</a:t>
            </a:r>
            <a:r>
              <a:rPr lang="ru-RU" i="1" dirty="0">
                <a:solidFill>
                  <a:srgbClr val="7030A0"/>
                </a:solidFill>
              </a:rPr>
              <a:t>, размножающиеся в зубном налете, постоянно образующемся на зубах из остатков пищи. Молочная кислота, выделяемая микроорганизмами в результате переработки углеводов, разъедает эмаль и разрушает зубы. Потеря блеска, изменение цвета, наличие пятен - </a:t>
            </a:r>
            <a:r>
              <a:rPr lang="ru-RU" b="1" u="sng" dirty="0">
                <a:solidFill>
                  <a:srgbClr val="FF0000"/>
                </a:solidFill>
                <a:uFill>
                  <a:solidFill>
                    <a:srgbClr val="FF0000"/>
                  </a:solidFill>
                </a:uFill>
              </a:rPr>
              <a:t>признаки заболевания зуба.</a:t>
            </a:r>
            <a:r>
              <a:rPr lang="ru-RU" u="sng" dirty="0">
                <a:solidFill>
                  <a:srgbClr val="FF0000"/>
                </a:solidFill>
                <a:uFill>
                  <a:solidFill>
                    <a:srgbClr val="FF0000"/>
                  </a:solidFill>
                </a:uFill>
              </a:rPr>
              <a:t> </a:t>
            </a:r>
            <a:endParaRPr lang="ru-RU" u="sng" dirty="0" smtClean="0">
              <a:solidFill>
                <a:srgbClr val="FF0000"/>
              </a:solidFill>
              <a:uFill>
                <a:solidFill>
                  <a:srgbClr val="FF0000"/>
                </a:solidFill>
              </a:uFill>
            </a:endParaRPr>
          </a:p>
          <a:p>
            <a:r>
              <a:rPr lang="ru-RU" i="1" dirty="0">
                <a:solidFill>
                  <a:srgbClr val="7030A0"/>
                </a:solidFill>
              </a:rPr>
              <a:t>Если кариес появился на молочных зубках, то с большой вероятностью он перейдет и на постоянные, иногда уже на этапе их формирования. В таком случае "незаменимый" зуб прорежется уже больным.</a:t>
            </a:r>
            <a:endParaRPr lang="ru-RU" i="1" dirty="0" smtClean="0">
              <a:solidFill>
                <a:srgbClr val="7030A0"/>
              </a:solidFill>
            </a:endParaRP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Autofit/>
          </a:bodyPr>
          <a:lstStyle/>
          <a:p>
            <a:r>
              <a:rPr lang="ru-RU" sz="4800" b="1" dirty="0">
                <a:solidFill>
                  <a:srgbClr val="FF0000"/>
                </a:solidFill>
              </a:rPr>
              <a:t>Профилактика кариеса и его осложнений:</a:t>
            </a:r>
            <a:endParaRPr lang="ru-RU" sz="4800" dirty="0">
              <a:solidFill>
                <a:srgbClr val="FF0000"/>
              </a:solidFill>
            </a:endParaRPr>
          </a:p>
        </p:txBody>
      </p:sp>
      <p:sp>
        <p:nvSpPr>
          <p:cNvPr id="3" name="Содержимое 2"/>
          <p:cNvSpPr>
            <a:spLocks noGrp="1"/>
          </p:cNvSpPr>
          <p:nvPr>
            <p:ph idx="1"/>
          </p:nvPr>
        </p:nvSpPr>
        <p:spPr>
          <a:xfrm>
            <a:off x="467544" y="1700808"/>
            <a:ext cx="8229600" cy="4525963"/>
          </a:xfrm>
        </p:spPr>
        <p:txBody>
          <a:bodyPr>
            <a:normAutofit fontScale="62500" lnSpcReduction="20000"/>
          </a:bodyPr>
          <a:lstStyle/>
          <a:p>
            <a:r>
              <a:rPr lang="ru-RU" b="1" u="sng" dirty="0">
                <a:solidFill>
                  <a:srgbClr val="FF0000"/>
                </a:solidFill>
                <a:uFill>
                  <a:solidFill>
                    <a:srgbClr val="FF0000"/>
                  </a:solidFill>
                </a:uFill>
              </a:rPr>
              <a:t>- Профилактику нужно начинать еще до рождения малыша. </a:t>
            </a:r>
            <a:r>
              <a:rPr lang="ru-RU" dirty="0"/>
              <a:t/>
            </a:r>
            <a:br>
              <a:rPr lang="ru-RU" dirty="0"/>
            </a:br>
            <a:endParaRPr lang="ru-RU" dirty="0" smtClean="0"/>
          </a:p>
          <a:p>
            <a:r>
              <a:rPr lang="ru-RU" i="1" dirty="0">
                <a:solidFill>
                  <a:srgbClr val="7030A0"/>
                </a:solidFill>
              </a:rPr>
              <a:t>Все зубы: и молочные, и постоянные – закладываются еще в утробе матери. Первые зачатки молочных зубов появляются в верхних и нижних челюстях уже на седьмой неделе беременности, а зачатки постоянных зубов – на пятом месяце. Будут ли зубки изначально здоровыми и крепкими, зависит от питания мамы в этот период, прежде всего от того, достаточно ли она получает кальция, фосфора, фтора, а также витаминов D, С, А и группы В.</a:t>
            </a:r>
            <a:endParaRPr lang="ru-RU" i="1" dirty="0" smtClean="0">
              <a:solidFill>
                <a:srgbClr val="7030A0"/>
              </a:solidFill>
            </a:endParaRPr>
          </a:p>
          <a:p>
            <a:r>
              <a:rPr lang="ru-RU" b="1" u="sng" dirty="0">
                <a:solidFill>
                  <a:srgbClr val="FF0000"/>
                </a:solidFill>
                <a:uFill>
                  <a:solidFill>
                    <a:srgbClr val="FF0000"/>
                  </a:solidFill>
                </a:uFill>
              </a:rPr>
              <a:t>- Следить за гигиеной полости рта ребенка.</a:t>
            </a:r>
            <a:endParaRPr lang="ru-RU" u="sng" dirty="0" smtClean="0">
              <a:solidFill>
                <a:srgbClr val="FF0000"/>
              </a:solidFill>
              <a:uFill>
                <a:solidFill>
                  <a:srgbClr val="FF0000"/>
                </a:solidFill>
              </a:uFill>
            </a:endParaRPr>
          </a:p>
          <a:p>
            <a:r>
              <a:rPr lang="ru-RU" i="1" dirty="0">
                <a:solidFill>
                  <a:srgbClr val="7030A0"/>
                </a:solidFill>
              </a:rPr>
              <a:t>Не стоит раньше времени передавать ребенку свои бактерии (</a:t>
            </a:r>
            <a:r>
              <a:rPr lang="ru-RU" dirty="0">
                <a:solidFill>
                  <a:srgbClr val="FF0000"/>
                </a:solidFill>
              </a:rPr>
              <a:t>Streptococcus </a:t>
            </a:r>
            <a:r>
              <a:rPr lang="ru-RU" dirty="0" err="1">
                <a:solidFill>
                  <a:srgbClr val="FF0000"/>
                </a:solidFill>
              </a:rPr>
              <a:t>mutans</a:t>
            </a:r>
            <a:r>
              <a:rPr lang="ru-RU" i="1" dirty="0">
                <a:solidFill>
                  <a:srgbClr val="7030A0"/>
                </a:solidFill>
              </a:rPr>
              <a:t>), которые по одной из теорий, вызывают кариес. Чаще всего эти микробы перекочевывают из родительского рта вместе с облизанной ложкой или соской. Упавшую соску правильнее сполоснуть или прокипятить, а не облизывать. Тогда ротовая полость ребенка дольше останется свободной от кариеса.</a:t>
            </a:r>
            <a:endParaRPr lang="ru-RU" i="1" dirty="0" smtClean="0">
              <a:solidFill>
                <a:srgbClr val="7030A0"/>
              </a:solidFill>
            </a:endParaRP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scrn_big_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6192688"/>
          </a:xfrm>
        </p:spPr>
        <p:txBody>
          <a:bodyPr>
            <a:normAutofit fontScale="85000" lnSpcReduction="20000"/>
          </a:bodyPr>
          <a:lstStyle/>
          <a:p>
            <a:r>
              <a:rPr lang="ru-RU" b="1" u="sng" dirty="0">
                <a:solidFill>
                  <a:srgbClr val="FF0000"/>
                </a:solidFill>
                <a:uFill>
                  <a:solidFill>
                    <a:srgbClr val="FF0000"/>
                  </a:solidFill>
                </a:uFill>
              </a:rPr>
              <a:t>- Организация грамотного питания ребенка</a:t>
            </a:r>
            <a:r>
              <a:rPr lang="ru-RU" u="sng" dirty="0">
                <a:solidFill>
                  <a:srgbClr val="FF0000"/>
                </a:solidFill>
                <a:uFill>
                  <a:solidFill>
                    <a:srgbClr val="FF0000"/>
                  </a:solidFill>
                </a:uFill>
              </a:rPr>
              <a:t> – </a:t>
            </a:r>
            <a:r>
              <a:rPr lang="ru-RU" i="1" dirty="0"/>
              <a:t>больше </a:t>
            </a:r>
            <a:r>
              <a:rPr lang="ru-RU" i="1" u="sng" dirty="0">
                <a:uFill>
                  <a:solidFill>
                    <a:srgbClr val="FF0000"/>
                  </a:solidFill>
                </a:uFill>
              </a:rPr>
              <a:t>кальций</a:t>
            </a:r>
            <a:r>
              <a:rPr lang="ru-RU" i="1" dirty="0"/>
              <a:t> и </a:t>
            </a:r>
            <a:r>
              <a:rPr lang="ru-RU" i="1" u="sng" dirty="0">
                <a:uFill>
                  <a:solidFill>
                    <a:srgbClr val="FF0000"/>
                  </a:solidFill>
                </a:uFill>
              </a:rPr>
              <a:t>фтор</a:t>
            </a:r>
            <a:r>
              <a:rPr lang="ru-RU" i="1" dirty="0"/>
              <a:t> содержащих продуктов (</a:t>
            </a:r>
            <a:r>
              <a:rPr lang="ru-RU" i="1" u="sng" dirty="0">
                <a:uFill>
                  <a:solidFill>
                    <a:srgbClr val="FF0000"/>
                  </a:solidFill>
                </a:uFill>
              </a:rPr>
              <a:t>йогурт, кефир, молоко</a:t>
            </a:r>
            <a:r>
              <a:rPr lang="ru-RU" i="1" dirty="0"/>
              <a:t>). Для лучшего усваивания кальция  необходим </a:t>
            </a:r>
            <a:r>
              <a:rPr lang="ru-RU" i="1" u="sng" dirty="0">
                <a:uFill>
                  <a:solidFill>
                    <a:srgbClr val="FF0000"/>
                  </a:solidFill>
                </a:uFill>
              </a:rPr>
              <a:t>витамин D</a:t>
            </a:r>
            <a:r>
              <a:rPr lang="ru-RU" i="1" dirty="0"/>
              <a:t>, который содержится в рыбных блюдах, и еще образуется под действием солнечных лучей. Чаще гуляйте с ребенком – принимайте солнечные ванны.</a:t>
            </a:r>
            <a:endParaRPr lang="ru-RU" i="1" dirty="0" smtClean="0"/>
          </a:p>
          <a:p>
            <a:r>
              <a:rPr lang="ru-RU" i="1" dirty="0"/>
              <a:t>Ограничение в сладостях. Чаще давайте малышу жесткую пищу - домашние сухарики из черного хлеба, яблоки, морковку. Жесткая пища очищает зубы и стимулирует рост лицевого скелета.</a:t>
            </a:r>
            <a:endParaRPr lang="ru-RU" i="1" dirty="0" smtClean="0"/>
          </a:p>
          <a:p>
            <a:r>
              <a:rPr lang="ru-RU" i="1" dirty="0"/>
              <a:t>Маленьких детишек необходимо по возможности отучать от ночных кормлений, стараться не давать очень сладких соков и популярных сейчас сладких чаев.</a:t>
            </a:r>
            <a:endParaRPr lang="ru-RU" i="1" dirty="0" smtClean="0"/>
          </a:p>
          <a:p>
            <a:r>
              <a:rPr lang="ru-RU" i="1" dirty="0"/>
              <a:t>После еды давайте крохе ложечку воды.</a:t>
            </a:r>
            <a:endParaRPr lang="ru-RU" i="1"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533876.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11.jpg"/>
          <p:cNvPicPr>
            <a:picLocks noGrp="1" noChangeAspect="1"/>
          </p:cNvPicPr>
          <p:nvPr>
            <p:ph idx="1"/>
          </p:nvPr>
        </p:nvPicPr>
        <p:blipFill>
          <a:blip r:embed="rId2" cstate="print"/>
          <a:stretch>
            <a:fillRect/>
          </a:stretch>
        </p:blipFill>
        <p:spPr>
          <a:xfrm>
            <a:off x="1" y="0"/>
            <a:ext cx="9144000" cy="6858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3.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88640"/>
            <a:ext cx="8928992" cy="6552728"/>
          </a:xfrm>
        </p:spPr>
        <p:txBody>
          <a:bodyPr>
            <a:normAutofit fontScale="70000" lnSpcReduction="20000"/>
          </a:bodyPr>
          <a:lstStyle/>
          <a:p>
            <a:r>
              <a:rPr lang="ru-RU" b="1" u="sng" dirty="0">
                <a:solidFill>
                  <a:srgbClr val="FF0000"/>
                </a:solidFill>
                <a:uFill>
                  <a:solidFill>
                    <a:srgbClr val="FF0000"/>
                  </a:solidFill>
                </a:uFill>
              </a:rPr>
              <a:t>- Гигиена полости рта.</a:t>
            </a:r>
            <a:r>
              <a:rPr lang="ru-RU" dirty="0"/>
              <a:t> </a:t>
            </a:r>
            <a:endParaRPr lang="ru-RU" dirty="0" smtClean="0"/>
          </a:p>
          <a:p>
            <a:r>
              <a:rPr lang="ru-RU" i="1" dirty="0">
                <a:solidFill>
                  <a:srgbClr val="7030A0"/>
                </a:solidFill>
              </a:rPr>
              <a:t>Щеткой зубы ребенку сначала чистят мама или папа, а затем он должен учиться чистить их сам - под контролем родителей.</a:t>
            </a:r>
            <a:endParaRPr lang="ru-RU" i="1" dirty="0" smtClean="0">
              <a:solidFill>
                <a:srgbClr val="7030A0"/>
              </a:solidFill>
            </a:endParaRPr>
          </a:p>
          <a:p>
            <a:r>
              <a:rPr lang="ru-RU" b="1" u="sng" dirty="0">
                <a:solidFill>
                  <a:srgbClr val="FF0000"/>
                </a:solidFill>
                <a:uFill>
                  <a:solidFill>
                    <a:srgbClr val="FF0000"/>
                  </a:solidFill>
                </a:uFill>
              </a:rPr>
              <a:t>- Дважды в год посещение врача - стоматолога. </a:t>
            </a:r>
            <a:endParaRPr lang="ru-RU" u="sng" dirty="0" smtClean="0">
              <a:solidFill>
                <a:srgbClr val="FF0000"/>
              </a:solidFill>
              <a:uFill>
                <a:solidFill>
                  <a:srgbClr val="FF0000"/>
                </a:solidFill>
              </a:uFill>
            </a:endParaRPr>
          </a:p>
          <a:p>
            <a:r>
              <a:rPr lang="ru-RU" i="1" dirty="0">
                <a:solidFill>
                  <a:srgbClr val="7030A0"/>
                </a:solidFill>
              </a:rPr>
              <a:t>По необходимости врач проведет профессиональную чистку зубов ребенку. И очень полезную процедуру как запечатывание  углублений </a:t>
            </a:r>
            <a:r>
              <a:rPr lang="ru-RU" b="1" i="1" dirty="0">
                <a:solidFill>
                  <a:srgbClr val="7030A0"/>
                </a:solidFill>
              </a:rPr>
              <a:t>(</a:t>
            </a:r>
            <a:r>
              <a:rPr lang="ru-RU" b="1" u="dotted" dirty="0">
                <a:solidFill>
                  <a:srgbClr val="FF0000"/>
                </a:solidFill>
                <a:uFill>
                  <a:solidFill>
                    <a:srgbClr val="FF0000"/>
                  </a:solidFill>
                </a:uFill>
              </a:rPr>
              <a:t>фиссур</a:t>
            </a:r>
            <a:r>
              <a:rPr lang="ru-RU" b="1" i="1" dirty="0">
                <a:solidFill>
                  <a:srgbClr val="7030A0"/>
                </a:solidFill>
              </a:rPr>
              <a:t>)</a:t>
            </a:r>
            <a:r>
              <a:rPr lang="ru-RU" i="1" dirty="0">
                <a:solidFill>
                  <a:srgbClr val="7030A0"/>
                </a:solidFill>
              </a:rPr>
              <a:t> зубов. Делать ее целесообразней в течение года-полутора после прорезывания зубов. В результате, после приема пищи на жевательной поверхности зубов не будет скапливаться налет с бактериями, разрушающими эмаль. В ходе процедуры врач очищает зубы с помощью щетки и пасты, а затем наносит кислое вещество на область бороздок и ямок на поверхности зубов. После этого на зуб наносится герметик, который затекает в микропоры эмали и прочно застывает там под действием специальной лампы. Герметик не просто запечатывает зуб, но и в течение длительного времени насыщает эмаль зуба ионами фтора, магния, кальция.</a:t>
            </a:r>
            <a:endParaRPr lang="ru-RU" i="1" dirty="0" smtClean="0">
              <a:solidFill>
                <a:srgbClr val="7030A0"/>
              </a:solidFill>
            </a:endParaRPr>
          </a:p>
          <a:p>
            <a:pPr algn="ctr"/>
            <a:r>
              <a:rPr lang="ru-RU" b="1" i="1" u="heavy" dirty="0">
                <a:solidFill>
                  <a:srgbClr val="FF0000"/>
                </a:solidFill>
                <a:uFill>
                  <a:solidFill>
                    <a:srgbClr val="FF0000"/>
                  </a:solidFill>
                </a:uFill>
              </a:rPr>
              <a:t>Ранняя профилактика кариеса у детей - гарантия стоматологического здоровья у взрослых!</a:t>
            </a:r>
            <a:endParaRPr lang="ru-RU" b="1" i="1" u="heavy" dirty="0" smtClean="0">
              <a:solidFill>
                <a:srgbClr val="FF0000"/>
              </a:solidFill>
              <a:uFill>
                <a:solidFill>
                  <a:srgbClr val="FF0000"/>
                </a:solidFill>
              </a:uFill>
            </a:endParaRPr>
          </a:p>
          <a:p>
            <a:pPr algn="ctr"/>
            <a:r>
              <a:rPr lang="ru-RU" b="1" i="1" u="heavy" dirty="0">
                <a:solidFill>
                  <a:srgbClr val="FF0000"/>
                </a:solidFill>
                <a:uFill>
                  <a:solidFill>
                    <a:srgbClr val="FF0000"/>
                  </a:solidFill>
                </a:uFill>
              </a:rPr>
              <a:t>Здоровья Вам и вашему ребенку!</a:t>
            </a:r>
            <a:endParaRPr lang="ru-RU" b="1" i="1" u="heavy" dirty="0" smtClean="0">
              <a:solidFill>
                <a:srgbClr val="FF0000"/>
              </a:solidFill>
              <a:uFill>
                <a:solidFill>
                  <a:srgbClr val="FF0000"/>
                </a:solidFill>
              </a:uFill>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06fEE4k.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593305"/>
            <a:ext cx="4176464" cy="6264695"/>
          </a:xfrm>
        </p:spPr>
        <p:txBody>
          <a:bodyPr>
            <a:normAutofit fontScale="62500" lnSpcReduction="20000"/>
          </a:bodyPr>
          <a:lstStyle/>
          <a:p>
            <a:r>
              <a:rPr lang="ru-RU" b="1" dirty="0">
                <a:solidFill>
                  <a:srgbClr val="FF0000"/>
                </a:solidFill>
              </a:rPr>
              <a:t>Родители должны заботиться о здоровых зубах своего ребенка еще до его рождения.</a:t>
            </a:r>
            <a:endParaRPr lang="ru-RU" dirty="0" smtClean="0">
              <a:solidFill>
                <a:srgbClr val="FF0000"/>
              </a:solidFill>
            </a:endParaRPr>
          </a:p>
          <a:p>
            <a:r>
              <a:rPr lang="ru-RU" dirty="0">
                <a:solidFill>
                  <a:srgbClr val="7030A0"/>
                </a:solidFill>
              </a:rPr>
              <a:t>Хронические очаги инфекции в полости рта беременной женщины (не леченые зубы, камни, налет) вызывают снижение иммунитета всего организма, а это влияет на процессы дородовой минерализации молочных зубов и формирования зачатков постоянных зубов.</a:t>
            </a:r>
            <a:endParaRPr lang="ru-RU" dirty="0" smtClean="0">
              <a:solidFill>
                <a:srgbClr val="7030A0"/>
              </a:solidFill>
            </a:endParaRPr>
          </a:p>
          <a:p>
            <a:r>
              <a:rPr lang="ru-RU" b="1" dirty="0">
                <a:solidFill>
                  <a:srgbClr val="FF0000"/>
                </a:solidFill>
              </a:rPr>
              <a:t>Прорезывание зубов</a:t>
            </a:r>
            <a:r>
              <a:rPr lang="ru-RU" dirty="0">
                <a:solidFill>
                  <a:srgbClr val="FFFF00"/>
                </a:solidFill>
              </a:rPr>
              <a:t> - </a:t>
            </a:r>
            <a:r>
              <a:rPr lang="ru-RU" dirty="0">
                <a:solidFill>
                  <a:srgbClr val="7030A0"/>
                </a:solidFill>
              </a:rPr>
              <a:t>физиологический процесс, для которого характерны определенные сроки, парность (симметричность) и особый порядок появления зубов.</a:t>
            </a:r>
            <a:endParaRPr lang="ru-RU" dirty="0" smtClean="0">
              <a:solidFill>
                <a:srgbClr val="7030A0"/>
              </a:solidFill>
            </a:endParaRPr>
          </a:p>
          <a:p>
            <a:r>
              <a:rPr lang="ru-RU" dirty="0">
                <a:solidFill>
                  <a:srgbClr val="7030A0"/>
                </a:solidFill>
              </a:rPr>
              <a:t>Обычно раньше прорезаются зубы на нижней челюсти, у мальчиков несколько позже, чем у девочек. </a:t>
            </a:r>
            <a:endParaRPr lang="ru-RU" dirty="0" smtClean="0">
              <a:solidFill>
                <a:srgbClr val="7030A0"/>
              </a:solidFill>
            </a:endParaRPr>
          </a:p>
          <a:p>
            <a:endParaRPr lang="ru-RU"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24744"/>
            <a:ext cx="8229600" cy="580926"/>
          </a:xfrm>
        </p:spPr>
        <p:txBody>
          <a:bodyPr>
            <a:normAutofit fontScale="90000"/>
          </a:bodyPr>
          <a:lstStyle/>
          <a:p>
            <a:r>
              <a:rPr lang="ru-RU" sz="3100" b="1" dirty="0" smtClean="0">
                <a:solidFill>
                  <a:srgbClr val="FF0000"/>
                </a:solidFill>
              </a:rPr>
              <a:t>Сроки их появления достаточно индивидуальны, </a:t>
            </a:r>
            <a:br>
              <a:rPr lang="ru-RU" sz="3100" b="1" dirty="0" smtClean="0">
                <a:solidFill>
                  <a:srgbClr val="FF0000"/>
                </a:solidFill>
              </a:rPr>
            </a:br>
            <a:r>
              <a:rPr lang="ru-RU" sz="3100" b="1" dirty="0" smtClean="0">
                <a:solidFill>
                  <a:srgbClr val="FF0000"/>
                </a:solidFill>
              </a:rPr>
              <a:t>хотя можно определить примерное время прорезывания молочных зубов:</a:t>
            </a:r>
            <a:r>
              <a:rPr lang="ru-RU" dirty="0" smtClean="0"/>
              <a:t/>
            </a:r>
            <a:br>
              <a:rPr lang="ru-RU" dirty="0" smtClean="0"/>
            </a:br>
            <a:endParaRPr lang="ru-RU" dirty="0"/>
          </a:p>
        </p:txBody>
      </p:sp>
      <p:sp>
        <p:nvSpPr>
          <p:cNvPr id="3" name="Содержимое 2"/>
          <p:cNvSpPr>
            <a:spLocks noGrp="1"/>
          </p:cNvSpPr>
          <p:nvPr>
            <p:ph idx="1"/>
          </p:nvPr>
        </p:nvSpPr>
        <p:spPr>
          <a:xfrm>
            <a:off x="395536" y="1844824"/>
            <a:ext cx="7895728" cy="4608512"/>
          </a:xfrm>
        </p:spPr>
        <p:txBody>
          <a:bodyPr>
            <a:normAutofit fontScale="70000" lnSpcReduction="20000"/>
          </a:bodyPr>
          <a:lstStyle/>
          <a:p>
            <a:r>
              <a:rPr lang="ru-RU" i="1" dirty="0" smtClean="0">
                <a:solidFill>
                  <a:srgbClr val="7030A0"/>
                </a:solidFill>
              </a:rPr>
              <a:t>центральные </a:t>
            </a:r>
            <a:r>
              <a:rPr lang="ru-RU" i="1" dirty="0">
                <a:solidFill>
                  <a:srgbClr val="7030A0"/>
                </a:solidFill>
              </a:rPr>
              <a:t>резцы -</a:t>
            </a:r>
            <a:r>
              <a:rPr lang="ru-RU" dirty="0">
                <a:solidFill>
                  <a:srgbClr val="7030A0"/>
                </a:solidFill>
              </a:rPr>
              <a:t> </a:t>
            </a:r>
            <a:r>
              <a:rPr lang="ru-RU" b="1" u="sng" dirty="0">
                <a:solidFill>
                  <a:srgbClr val="FF0000"/>
                </a:solidFill>
                <a:uFill>
                  <a:solidFill>
                    <a:srgbClr val="FF0000"/>
                  </a:solidFill>
                </a:uFill>
              </a:rPr>
              <a:t>5 - 8 месяцев</a:t>
            </a:r>
            <a:r>
              <a:rPr lang="ru-RU" dirty="0">
                <a:solidFill>
                  <a:srgbClr val="7030A0"/>
                </a:solidFill>
              </a:rPr>
              <a:t>;</a:t>
            </a:r>
            <a:endParaRPr lang="ru-RU" dirty="0" smtClean="0">
              <a:solidFill>
                <a:srgbClr val="7030A0"/>
              </a:solidFill>
            </a:endParaRPr>
          </a:p>
          <a:p>
            <a:r>
              <a:rPr lang="ru-RU" i="1" dirty="0">
                <a:solidFill>
                  <a:srgbClr val="7030A0"/>
                </a:solidFill>
              </a:rPr>
              <a:t>боковые резцы -</a:t>
            </a:r>
            <a:r>
              <a:rPr lang="ru-RU" dirty="0">
                <a:solidFill>
                  <a:srgbClr val="7030A0"/>
                </a:solidFill>
              </a:rPr>
              <a:t> </a:t>
            </a:r>
            <a:r>
              <a:rPr lang="ru-RU" b="1" u="sng" dirty="0">
                <a:solidFill>
                  <a:srgbClr val="FF0000"/>
                </a:solidFill>
                <a:uFill>
                  <a:solidFill>
                    <a:srgbClr val="FF0000"/>
                  </a:solidFill>
                </a:uFill>
              </a:rPr>
              <a:t>8 - 12 месяцев</a:t>
            </a:r>
            <a:r>
              <a:rPr lang="ru-RU" dirty="0">
                <a:solidFill>
                  <a:srgbClr val="7030A0"/>
                </a:solidFill>
              </a:rPr>
              <a:t>;</a:t>
            </a:r>
            <a:endParaRPr lang="ru-RU" dirty="0" smtClean="0">
              <a:solidFill>
                <a:srgbClr val="7030A0"/>
              </a:solidFill>
            </a:endParaRPr>
          </a:p>
          <a:p>
            <a:r>
              <a:rPr lang="ru-RU" i="1" dirty="0">
                <a:solidFill>
                  <a:srgbClr val="7030A0"/>
                </a:solidFill>
              </a:rPr>
              <a:t>клыки -</a:t>
            </a:r>
            <a:r>
              <a:rPr lang="ru-RU" dirty="0">
                <a:solidFill>
                  <a:srgbClr val="7030A0"/>
                </a:solidFill>
              </a:rPr>
              <a:t> </a:t>
            </a:r>
            <a:r>
              <a:rPr lang="ru-RU" b="1" u="sng" dirty="0">
                <a:solidFill>
                  <a:srgbClr val="FF0000"/>
                </a:solidFill>
                <a:uFill>
                  <a:solidFill>
                    <a:srgbClr val="FF0000"/>
                  </a:solidFill>
                </a:uFill>
              </a:rPr>
              <a:t>16 - 20 месяцев</a:t>
            </a:r>
            <a:r>
              <a:rPr lang="ru-RU" dirty="0">
                <a:solidFill>
                  <a:srgbClr val="7030A0"/>
                </a:solidFill>
              </a:rPr>
              <a:t>;</a:t>
            </a:r>
            <a:endParaRPr lang="ru-RU" dirty="0" smtClean="0">
              <a:solidFill>
                <a:srgbClr val="7030A0"/>
              </a:solidFill>
            </a:endParaRPr>
          </a:p>
          <a:p>
            <a:r>
              <a:rPr lang="ru-RU" i="1" dirty="0">
                <a:solidFill>
                  <a:srgbClr val="7030A0"/>
                </a:solidFill>
              </a:rPr>
              <a:t>вторые моляры (жевательные зубы) - </a:t>
            </a:r>
            <a:r>
              <a:rPr lang="ru-RU" b="1" u="sng" dirty="0">
                <a:solidFill>
                  <a:srgbClr val="FF0000"/>
                </a:solidFill>
                <a:uFill>
                  <a:solidFill>
                    <a:srgbClr val="FF0000"/>
                  </a:solidFill>
                </a:uFill>
              </a:rPr>
              <a:t>20 - 30 месяцев</a:t>
            </a:r>
            <a:r>
              <a:rPr lang="ru-RU" dirty="0">
                <a:solidFill>
                  <a:srgbClr val="7030A0"/>
                </a:solidFill>
              </a:rPr>
              <a:t>;</a:t>
            </a:r>
            <a:endParaRPr lang="ru-RU" dirty="0" smtClean="0">
              <a:solidFill>
                <a:srgbClr val="7030A0"/>
              </a:solidFill>
            </a:endParaRPr>
          </a:p>
          <a:p>
            <a:r>
              <a:rPr lang="ru-RU" b="1" dirty="0">
                <a:solidFill>
                  <a:srgbClr val="7030A0"/>
                </a:solidFill>
              </a:rPr>
              <a:t>к</a:t>
            </a:r>
            <a:r>
              <a:rPr lang="ru-RU" b="1" dirty="0">
                <a:solidFill>
                  <a:srgbClr val="FF0000"/>
                </a:solidFill>
              </a:rPr>
              <a:t> </a:t>
            </a:r>
            <a:r>
              <a:rPr lang="ru-RU" b="1" u="sng" dirty="0">
                <a:solidFill>
                  <a:srgbClr val="FF0000"/>
                </a:solidFill>
                <a:uFill>
                  <a:solidFill>
                    <a:srgbClr val="FF0000"/>
                  </a:solidFill>
                </a:uFill>
              </a:rPr>
              <a:t>2,5 - 3 годам</a:t>
            </a:r>
            <a:r>
              <a:rPr lang="ru-RU" dirty="0">
                <a:solidFill>
                  <a:srgbClr val="7030A0"/>
                </a:solidFill>
              </a:rPr>
              <a:t>, </a:t>
            </a:r>
            <a:r>
              <a:rPr lang="ru-RU" i="1" dirty="0">
                <a:solidFill>
                  <a:srgbClr val="7030A0"/>
                </a:solidFill>
              </a:rPr>
              <a:t>как правило, прорезаются все зубы;</a:t>
            </a:r>
            <a:endParaRPr lang="ru-RU" i="1" dirty="0" smtClean="0">
              <a:solidFill>
                <a:srgbClr val="7030A0"/>
              </a:solidFill>
            </a:endParaRPr>
          </a:p>
          <a:p>
            <a:r>
              <a:rPr lang="ru-RU" b="1" dirty="0">
                <a:solidFill>
                  <a:srgbClr val="7030A0"/>
                </a:solidFill>
              </a:rPr>
              <a:t>в</a:t>
            </a:r>
            <a:r>
              <a:rPr lang="ru-RU" b="1" dirty="0">
                <a:solidFill>
                  <a:srgbClr val="FF0000"/>
                </a:solidFill>
              </a:rPr>
              <a:t> </a:t>
            </a:r>
            <a:r>
              <a:rPr lang="ru-RU" b="1" u="sng" dirty="0">
                <a:solidFill>
                  <a:srgbClr val="FF0000"/>
                </a:solidFill>
                <a:uFill>
                  <a:solidFill>
                    <a:srgbClr val="FF0000"/>
                  </a:solidFill>
                </a:uFill>
              </a:rPr>
              <a:t>6 - 7 лет</a:t>
            </a:r>
            <a:r>
              <a:rPr lang="ru-RU" u="sng" dirty="0">
                <a:solidFill>
                  <a:srgbClr val="FF0000"/>
                </a:solidFill>
                <a:uFill>
                  <a:solidFill>
                    <a:srgbClr val="FF0000"/>
                  </a:solidFill>
                </a:uFill>
              </a:rPr>
              <a:t> </a:t>
            </a:r>
            <a:r>
              <a:rPr lang="ru-RU" i="1" dirty="0">
                <a:solidFill>
                  <a:srgbClr val="7030A0"/>
                </a:solidFill>
              </a:rPr>
              <a:t>начинается смена прикуса - молочные зубы выпадают, уступая место постоянным.</a:t>
            </a:r>
            <a:endParaRPr lang="ru-RU" i="1" dirty="0" smtClean="0">
              <a:solidFill>
                <a:srgbClr val="7030A0"/>
              </a:solidFill>
            </a:endParaRPr>
          </a:p>
          <a:p>
            <a:r>
              <a:rPr lang="ru-RU" b="1" i="1" dirty="0">
                <a:solidFill>
                  <a:srgbClr val="7030A0"/>
                </a:solidFill>
              </a:rPr>
              <a:t>к</a:t>
            </a:r>
            <a:r>
              <a:rPr lang="ru-RU" b="1" dirty="0">
                <a:solidFill>
                  <a:srgbClr val="7030A0"/>
                </a:solidFill>
              </a:rPr>
              <a:t> </a:t>
            </a:r>
            <a:r>
              <a:rPr lang="ru-RU" b="1" u="sng" dirty="0">
                <a:solidFill>
                  <a:srgbClr val="FF0000"/>
                </a:solidFill>
                <a:uFill>
                  <a:solidFill>
                    <a:srgbClr val="FF0000"/>
                  </a:solidFill>
                </a:uFill>
              </a:rPr>
              <a:t>13 годам</a:t>
            </a:r>
            <a:r>
              <a:rPr lang="ru-RU" u="sng" dirty="0">
                <a:solidFill>
                  <a:srgbClr val="7030A0"/>
                </a:solidFill>
                <a:uFill>
                  <a:solidFill>
                    <a:srgbClr val="FF0000"/>
                  </a:solidFill>
                </a:uFill>
              </a:rPr>
              <a:t> </a:t>
            </a:r>
            <a:r>
              <a:rPr lang="ru-RU" i="1" dirty="0">
                <a:solidFill>
                  <a:srgbClr val="7030A0"/>
                </a:solidFill>
              </a:rPr>
              <a:t>все зубы меняются на постоянные, лишь самые дальние - третьи моляры или зубы мудрости прорезаются в более старшем возрасте</a:t>
            </a:r>
            <a:r>
              <a:rPr lang="ru-RU" i="1" dirty="0" smtClean="0">
                <a:solidFill>
                  <a:srgbClr val="7030A0"/>
                </a:solidFill>
              </a:rPr>
              <a:t>.</a:t>
            </a:r>
          </a:p>
          <a:p>
            <a:r>
              <a:rPr lang="ru-RU" b="1" dirty="0">
                <a:solidFill>
                  <a:srgbClr val="FF0000"/>
                </a:solidFill>
              </a:rPr>
              <a:t>Признаки физиологического прорезывания зубов:</a:t>
            </a:r>
            <a:endParaRPr lang="ru-RU" dirty="0" smtClean="0">
              <a:solidFill>
                <a:srgbClr val="FF0000"/>
              </a:solidFill>
            </a:endParaRPr>
          </a:p>
          <a:p>
            <a:r>
              <a:rPr lang="ru-RU" i="1" dirty="0">
                <a:solidFill>
                  <a:srgbClr val="7030A0"/>
                </a:solidFill>
              </a:rPr>
              <a:t>- прорезывание зубов в определенные средние сроки</a:t>
            </a:r>
            <a:endParaRPr lang="ru-RU" i="1" dirty="0" smtClean="0">
              <a:solidFill>
                <a:srgbClr val="7030A0"/>
              </a:solidFill>
            </a:endParaRPr>
          </a:p>
          <a:p>
            <a:r>
              <a:rPr lang="ru-RU" i="1" dirty="0">
                <a:solidFill>
                  <a:srgbClr val="7030A0"/>
                </a:solidFill>
              </a:rPr>
              <a:t>- парность прорезывания</a:t>
            </a:r>
            <a:endParaRPr lang="ru-RU" i="1" dirty="0" smtClean="0">
              <a:solidFill>
                <a:srgbClr val="7030A0"/>
              </a:solidFill>
            </a:endParaRPr>
          </a:p>
          <a:p>
            <a:r>
              <a:rPr lang="ru-RU" i="1" dirty="0">
                <a:solidFill>
                  <a:srgbClr val="7030A0"/>
                </a:solidFill>
              </a:rPr>
              <a:t>- прорезывание зубов в определенном порядке</a:t>
            </a:r>
            <a:endParaRPr lang="ru-RU" i="1" dirty="0" smtClean="0">
              <a:solidFill>
                <a:srgbClr val="7030A0"/>
              </a:solidFill>
            </a:endParaRPr>
          </a:p>
          <a:p>
            <a:endParaRPr lang="ru-RU" dirty="0" smtClean="0">
              <a:solidFill>
                <a:srgbClr val="7030A0"/>
              </a:solidFill>
            </a:endParaRP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q8aNV4AHK58.jpg"/>
          <p:cNvPicPr>
            <a:picLocks noGrp="1" noChangeAspect="1"/>
          </p:cNvPicPr>
          <p:nvPr>
            <p:ph idx="1"/>
          </p:nvPr>
        </p:nvPicPr>
        <p:blipFill>
          <a:blip r:embed="rId2" cstate="print"/>
          <a:stretch>
            <a:fillRect/>
          </a:stretch>
        </p:blipFill>
        <p:spPr>
          <a:xfrm>
            <a:off x="0" y="-18816"/>
            <a:ext cx="9281596" cy="6876816"/>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40768"/>
            <a:ext cx="8229600" cy="936104"/>
          </a:xfrm>
        </p:spPr>
        <p:txBody>
          <a:bodyPr>
            <a:normAutofit fontScale="90000"/>
          </a:bodyPr>
          <a:lstStyle/>
          <a:p>
            <a:r>
              <a:rPr lang="ru-RU" b="1" dirty="0">
                <a:solidFill>
                  <a:srgbClr val="FF0000"/>
                </a:solidFill>
              </a:rPr>
              <a:t>Причины запоздалого прорезывания зубов</a:t>
            </a:r>
            <a:r>
              <a:rPr lang="ru-RU" dirty="0">
                <a:solidFill>
                  <a:srgbClr val="FF0000"/>
                </a:solidFill>
              </a:rPr>
              <a:t>:</a:t>
            </a:r>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3" name="Содержимое 2"/>
          <p:cNvSpPr>
            <a:spLocks noGrp="1"/>
          </p:cNvSpPr>
          <p:nvPr>
            <p:ph idx="1"/>
          </p:nvPr>
        </p:nvSpPr>
        <p:spPr>
          <a:xfrm>
            <a:off x="467544" y="1988840"/>
            <a:ext cx="8229600" cy="4525963"/>
          </a:xfrm>
        </p:spPr>
        <p:txBody>
          <a:bodyPr>
            <a:normAutofit fontScale="62500" lnSpcReduction="20000"/>
          </a:bodyPr>
          <a:lstStyle/>
          <a:p>
            <a:r>
              <a:rPr lang="ru-RU" dirty="0" smtClean="0">
                <a:solidFill>
                  <a:srgbClr val="FF0000"/>
                </a:solidFill>
              </a:rPr>
              <a:t>- </a:t>
            </a:r>
            <a:r>
              <a:rPr lang="ru-RU" dirty="0">
                <a:solidFill>
                  <a:srgbClr val="FF0000"/>
                </a:solidFill>
              </a:rPr>
              <a:t>рахит и другие нарушения кальциево-фосфорного обмена;</a:t>
            </a:r>
            <a:endParaRPr lang="ru-RU" dirty="0" smtClean="0">
              <a:solidFill>
                <a:srgbClr val="FF0000"/>
              </a:solidFill>
            </a:endParaRPr>
          </a:p>
          <a:p>
            <a:r>
              <a:rPr lang="ru-RU" dirty="0">
                <a:solidFill>
                  <a:srgbClr val="FF0000"/>
                </a:solidFill>
              </a:rPr>
              <a:t>- снижение активности желез внутренней секреции (гипотиреоз);</a:t>
            </a:r>
            <a:endParaRPr lang="ru-RU" dirty="0" smtClean="0">
              <a:solidFill>
                <a:srgbClr val="FF0000"/>
              </a:solidFill>
            </a:endParaRPr>
          </a:p>
          <a:p>
            <a:r>
              <a:rPr lang="ru-RU" dirty="0">
                <a:solidFill>
                  <a:srgbClr val="FF0000"/>
                </a:solidFill>
              </a:rPr>
              <a:t>- нарушения переваривания и всасывания питательных веществ;</a:t>
            </a:r>
            <a:endParaRPr lang="ru-RU" dirty="0" smtClean="0">
              <a:solidFill>
                <a:srgbClr val="FF0000"/>
              </a:solidFill>
            </a:endParaRPr>
          </a:p>
          <a:p>
            <a:r>
              <a:rPr lang="ru-RU" dirty="0">
                <a:solidFill>
                  <a:srgbClr val="FF0000"/>
                </a:solidFill>
              </a:rPr>
              <a:t>- тяжелые нарушения питания;</a:t>
            </a:r>
            <a:endParaRPr lang="ru-RU" dirty="0" smtClean="0">
              <a:solidFill>
                <a:srgbClr val="FF0000"/>
              </a:solidFill>
            </a:endParaRPr>
          </a:p>
          <a:p>
            <a:r>
              <a:rPr lang="ru-RU" dirty="0">
                <a:solidFill>
                  <a:srgbClr val="FF0000"/>
                </a:solidFill>
              </a:rPr>
              <a:t>- хронические инфекции;</a:t>
            </a:r>
            <a:endParaRPr lang="ru-RU" dirty="0" smtClean="0">
              <a:solidFill>
                <a:srgbClr val="FF0000"/>
              </a:solidFill>
            </a:endParaRPr>
          </a:p>
          <a:p>
            <a:r>
              <a:rPr lang="ru-RU" dirty="0">
                <a:solidFill>
                  <a:srgbClr val="FF0000"/>
                </a:solidFill>
              </a:rPr>
              <a:t>- наследственные нарушения обмена минералов и заболевания костно-хрящевой ткани;</a:t>
            </a:r>
            <a:endParaRPr lang="ru-RU" dirty="0" smtClean="0">
              <a:solidFill>
                <a:srgbClr val="FF0000"/>
              </a:solidFill>
            </a:endParaRPr>
          </a:p>
          <a:p>
            <a:r>
              <a:rPr lang="ru-RU" b="1" dirty="0">
                <a:solidFill>
                  <a:srgbClr val="FF0000"/>
                </a:solidFill>
              </a:rPr>
              <a:t>Затрудненное прорезывание зубов</a:t>
            </a:r>
            <a:r>
              <a:rPr lang="ru-RU" dirty="0">
                <a:solidFill>
                  <a:srgbClr val="FF0000"/>
                </a:solidFill>
              </a:rPr>
              <a:t> с повышением температуры тела сопровождается общим недомоганием, плохим сном, беспокойным поведением, плачем, диареей. Иногда повышается температура тела. Возможны кратковременные высыпания на теле, покраснение кожи лица. Временно приостанавливается прирост веса ребенка, снижается иммунная защита.  Поэтому появление у малыша таких симптомов во время прорезывания зубов требует обязательного врачебного осмотра и наблюдения!</a:t>
            </a:r>
            <a:endParaRPr lang="ru-RU" dirty="0" smtClean="0">
              <a:solidFill>
                <a:srgbClr val="FF0000"/>
              </a:solidFill>
            </a:endParaRPr>
          </a:p>
          <a:p>
            <a:pPr>
              <a:buNone/>
            </a:pPr>
            <a:endParaRPr lang="ru-RU" dirty="0" smtClean="0">
              <a:solidFill>
                <a:srgbClr val="FF0000"/>
              </a:solidFill>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4000" b="-4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994122"/>
          </a:xfrm>
        </p:spPr>
        <p:txBody>
          <a:bodyPr/>
          <a:lstStyle/>
          <a:p>
            <a:r>
              <a:rPr lang="ru-RU" b="1" dirty="0">
                <a:solidFill>
                  <a:srgbClr val="FFFF00"/>
                </a:solidFill>
              </a:rPr>
              <a:t>На прием к  стоматологу</a:t>
            </a:r>
            <a:endParaRPr lang="ru-RU" dirty="0">
              <a:solidFill>
                <a:srgbClr val="FFFF00"/>
              </a:solidFill>
            </a:endParaRPr>
          </a:p>
        </p:txBody>
      </p:sp>
      <p:sp>
        <p:nvSpPr>
          <p:cNvPr id="3" name="Содержимое 2"/>
          <p:cNvSpPr>
            <a:spLocks noGrp="1"/>
          </p:cNvSpPr>
          <p:nvPr>
            <p:ph idx="1"/>
          </p:nvPr>
        </p:nvSpPr>
        <p:spPr>
          <a:xfrm>
            <a:off x="323528" y="1673424"/>
            <a:ext cx="8229600" cy="5184576"/>
          </a:xfrm>
        </p:spPr>
        <p:txBody>
          <a:bodyPr>
            <a:normAutofit fontScale="55000" lnSpcReduction="20000"/>
          </a:bodyPr>
          <a:lstStyle/>
          <a:p>
            <a:r>
              <a:rPr lang="ru-RU" b="1" dirty="0">
                <a:solidFill>
                  <a:srgbClr val="FF0000"/>
                </a:solidFill>
              </a:rPr>
              <a:t>Первое обращение к стоматологу должно быть связано с прорезыванием первого зуба. </a:t>
            </a:r>
            <a:endParaRPr lang="ru-RU" b="1" dirty="0" smtClean="0">
              <a:solidFill>
                <a:srgbClr val="FF0000"/>
              </a:solidFill>
            </a:endParaRPr>
          </a:p>
          <a:p>
            <a:r>
              <a:rPr lang="ru-RU" b="1" dirty="0">
                <a:solidFill>
                  <a:srgbClr val="FF0000"/>
                </a:solidFill>
              </a:rPr>
              <a:t>Профилактические приемы</a:t>
            </a:r>
            <a:r>
              <a:rPr lang="ru-RU" dirty="0">
                <a:solidFill>
                  <a:srgbClr val="7030A0"/>
                </a:solidFill>
              </a:rPr>
              <a:t> </a:t>
            </a:r>
            <a:r>
              <a:rPr lang="ru-RU" i="1" dirty="0">
                <a:solidFill>
                  <a:srgbClr val="FFFF00"/>
                </a:solidFill>
              </a:rPr>
              <a:t>помогут создать у ребенка положительное отношение к стоматологу, который обучит юного пациента, как правильно чистить зубы, проведет профилактические мероприятия для молочных и постоянных зубов и вовремя обозначит наличие проблем или вредных привычек.</a:t>
            </a:r>
            <a:endParaRPr lang="ru-RU" i="1" dirty="0" smtClean="0">
              <a:solidFill>
                <a:srgbClr val="FFFF00"/>
              </a:solidFill>
            </a:endParaRPr>
          </a:p>
          <a:p>
            <a:r>
              <a:rPr lang="ru-RU" b="1" dirty="0">
                <a:solidFill>
                  <a:srgbClr val="FF0000"/>
                </a:solidFill>
              </a:rPr>
              <a:t>Часто родители считают необязательным чистить молочные зубы, так как «они все равно выпадут». </a:t>
            </a:r>
            <a:r>
              <a:rPr lang="ru-RU" i="1" dirty="0">
                <a:solidFill>
                  <a:srgbClr val="FFFF00"/>
                </a:solidFill>
              </a:rPr>
              <a:t>Больные зубы доставляют ребенку много неприятностей и являются очагом инфекций в организме, которые ослабляют его защитные силы, так как микробы вырабатывают токсины, а организм ребенка обладает повышенной всасываемостью и возникает опасность значительной интоксикации.</a:t>
            </a:r>
            <a:endParaRPr lang="ru-RU" i="1" dirty="0" smtClean="0">
              <a:solidFill>
                <a:srgbClr val="FFFF00"/>
              </a:solidFill>
            </a:endParaRPr>
          </a:p>
          <a:p>
            <a:r>
              <a:rPr lang="ru-RU" b="1" dirty="0">
                <a:solidFill>
                  <a:srgbClr val="FF0000"/>
                </a:solidFill>
              </a:rPr>
              <a:t>Если молочные зубы не лечить</a:t>
            </a:r>
            <a:r>
              <a:rPr lang="ru-RU" b="1" dirty="0">
                <a:solidFill>
                  <a:srgbClr val="FFFF00"/>
                </a:solidFill>
              </a:rPr>
              <a:t>,</a:t>
            </a:r>
            <a:r>
              <a:rPr lang="ru-RU" dirty="0">
                <a:solidFill>
                  <a:srgbClr val="FFFF00"/>
                </a:solidFill>
              </a:rPr>
              <a:t> </a:t>
            </a:r>
            <a:r>
              <a:rPr lang="ru-RU" i="1" dirty="0">
                <a:solidFill>
                  <a:srgbClr val="FFFF00"/>
                </a:solidFill>
              </a:rPr>
              <a:t>то это приведет к преждевременному удалению молочных зубов, гибели зачатков постоянных зубов, нарушению роста и развития челюстей, отсутствию или задержке прорезывания постоянных зубов. Может начаться смещение остальных зубов. У ребенка ухудшается жевательная эффективность, инфекция с кариозного зуба проникает в желудок и негативно влияет на весь организм ребенка.</a:t>
            </a:r>
            <a:endParaRPr lang="ru-RU" i="1" dirty="0" smtClean="0">
              <a:solidFill>
                <a:srgbClr val="FFFF00"/>
              </a:solidFill>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6000"/>
            <a:lum/>
          </a:blip>
          <a:srcRect/>
          <a:stretch>
            <a:fillRect/>
          </a:stretch>
        </a:blipFill>
        <a:effectLst/>
      </p:bgPr>
    </p:bg>
    <p:spTree>
      <p:nvGrpSpPr>
        <p:cNvPr id="1" name=""/>
        <p:cNvGrpSpPr/>
        <p:nvPr/>
      </p:nvGrpSpPr>
      <p:grpSpPr>
        <a:xfrm>
          <a:off x="0" y="0"/>
          <a:ext cx="0" cy="0"/>
          <a:chOff x="0" y="0"/>
          <a:chExt cx="0" cy="0"/>
        </a:xfrm>
      </p:grpSpPr>
      <p:sp>
        <p:nvSpPr>
          <p:cNvPr id="5" name="Заголовок 1"/>
          <p:cNvSpPr>
            <a:spLocks noGrp="1"/>
          </p:cNvSpPr>
          <p:nvPr>
            <p:ph idx="1"/>
          </p:nvPr>
        </p:nvSpPr>
        <p:spPr>
          <a:xfrm>
            <a:off x="467544" y="692696"/>
            <a:ext cx="8229600" cy="5860628"/>
          </a:xfrm>
        </p:spPr>
        <p:txBody>
          <a:bodyPr>
            <a:normAutofit fontScale="70000" lnSpcReduction="20000"/>
          </a:bodyPr>
          <a:lstStyle/>
          <a:p>
            <a:r>
              <a:rPr lang="ru-RU" b="1" u="sng" dirty="0">
                <a:solidFill>
                  <a:srgbClr val="FF0000"/>
                </a:solidFill>
                <a:uFill>
                  <a:solidFill>
                    <a:srgbClr val="FF0000"/>
                  </a:solidFill>
                </a:uFill>
              </a:rPr>
              <a:t>Отправляясь на прием к детскому стоматологу, нужно подготовить ребенка.</a:t>
            </a:r>
            <a:r>
              <a:rPr lang="ru-RU" dirty="0"/>
              <a:t> </a:t>
            </a:r>
            <a:r>
              <a:rPr lang="ru-RU" i="1" dirty="0">
                <a:solidFill>
                  <a:srgbClr val="7030A0"/>
                </a:solidFill>
              </a:rPr>
              <a:t>Рассказать о том, что будет, если зуб не вылечить. Никогда не говорите ему: «Тебе ничего не будут делать», избегайте слов «укол», «не больно», «не страшно», употребляйте слова «интересно», «красиво», «весело». Будучи однажды обманутым, ребенок не поверит Вам в дальнейшем, а страх перед стоматологическим кабинетом останется. Создайте у него впечатление, что поход к стоматологу непременная, важная часть настоящей взрослой жизни</a:t>
            </a:r>
            <a:r>
              <a:rPr lang="ru-RU" i="1" dirty="0" smtClean="0">
                <a:solidFill>
                  <a:srgbClr val="7030A0"/>
                </a:solidFill>
              </a:rPr>
              <a:t>.</a:t>
            </a:r>
            <a:r>
              <a:rPr lang="ru-RU" b="1" i="1" dirty="0">
                <a:solidFill>
                  <a:srgbClr val="7030A0"/>
                </a:solidFill>
              </a:rPr>
              <a:t> </a:t>
            </a:r>
            <a:r>
              <a:rPr lang="ru-RU" b="1" u="sng" dirty="0">
                <a:solidFill>
                  <a:srgbClr val="FF0000"/>
                </a:solidFill>
                <a:uFill>
                  <a:solidFill>
                    <a:srgbClr val="FF0000"/>
                  </a:solidFill>
                </a:uFill>
              </a:rPr>
              <a:t>На приеме врач - стоматолог</a:t>
            </a:r>
            <a:r>
              <a:rPr lang="ru-RU" b="1" dirty="0"/>
              <a:t> </a:t>
            </a:r>
            <a:r>
              <a:rPr lang="ru-RU" i="1" dirty="0">
                <a:solidFill>
                  <a:srgbClr val="7030A0"/>
                </a:solidFill>
              </a:rPr>
              <a:t>определит, состояния зубов и десен вашего ребенка. Расскажет  и научит сколько времени и как правильно чистить зубы, как ухаживать за ротовой полостью, как полоскать рот и что будет если все это не выполнять. Поможет сделать выбор пасты и зубной щетки, исходя из возраста ребенка, содержания фтора в питьевой воде вашего района (в нашей стране есть регионы с избытком или недостатком фтора в воде). При необходимости проведет профессиональную гигиену полости рта.</a:t>
            </a:r>
            <a:endParaRPr lang="ru-RU" i="1" dirty="0" smtClean="0">
              <a:solidFill>
                <a:srgbClr val="7030A0"/>
              </a:solidFill>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6" name="Заголовок 1"/>
          <p:cNvSpPr>
            <a:spLocks noGrp="1"/>
          </p:cNvSpPr>
          <p:nvPr>
            <p:ph idx="1"/>
          </p:nvPr>
        </p:nvSpPr>
        <p:spPr>
          <a:xfrm>
            <a:off x="457200" y="333375"/>
            <a:ext cx="8229600" cy="6191250"/>
          </a:xfrm>
        </p:spPr>
        <p:txBody>
          <a:bodyPr>
            <a:normAutofit fontScale="77500" lnSpcReduction="20000"/>
          </a:bodyPr>
          <a:lstStyle/>
          <a:p>
            <a:r>
              <a:rPr lang="ru-RU" b="1" u="sng" dirty="0">
                <a:solidFill>
                  <a:srgbClr val="FF0000"/>
                </a:solidFill>
                <a:uFill>
                  <a:solidFill>
                    <a:srgbClr val="FF0000"/>
                  </a:solidFill>
                </a:uFill>
              </a:rPr>
              <a:t>Лучше купить специальную детскую щетку</a:t>
            </a:r>
            <a:r>
              <a:rPr lang="ru-RU" i="1" dirty="0">
                <a:solidFill>
                  <a:srgbClr val="7030A0"/>
                </a:solidFill>
              </a:rPr>
              <a:t>, которая учитывает строение кисти и особенности захвата детской рукой. Представьте себе, каких усилий стоит ребенку удержать в кулачке щетку в виде медвежонка, ягодки или космической ракеты. Подобным образом производители пытаются привлечь покупателя, забывая об удобстве ее использования.</a:t>
            </a:r>
            <a:endParaRPr lang="ru-RU" i="1" dirty="0" smtClean="0">
              <a:solidFill>
                <a:srgbClr val="7030A0"/>
              </a:solidFill>
            </a:endParaRPr>
          </a:p>
          <a:p>
            <a:r>
              <a:rPr lang="ru-RU" b="1" u="sng" dirty="0">
                <a:solidFill>
                  <a:srgbClr val="FF0000"/>
                </a:solidFill>
                <a:uFill>
                  <a:solidFill>
                    <a:srgbClr val="FF0000"/>
                  </a:solidFill>
                </a:uFill>
              </a:rPr>
              <a:t>Правильная детская щетка</a:t>
            </a:r>
            <a:r>
              <a:rPr lang="ru-RU" dirty="0"/>
              <a:t> </a:t>
            </a:r>
            <a:r>
              <a:rPr lang="ru-RU" i="1" dirty="0">
                <a:solidFill>
                  <a:srgbClr val="7030A0"/>
                </a:solidFill>
              </a:rPr>
              <a:t>в горизонтальном положении всегда лежит щетиной вверх. Удобнее использовать щетку с индикатором годности - специально окрашенными щетинками, которые теряют цвет при износе, а у более старших детей - помогают родителям определить, насколько качественно ребенок чистит зубы.</a:t>
            </a:r>
            <a:endParaRPr lang="ru-RU" i="1" dirty="0" smtClean="0">
              <a:solidFill>
                <a:srgbClr val="7030A0"/>
              </a:solidFill>
            </a:endParaRPr>
          </a:p>
          <a:p>
            <a:r>
              <a:rPr lang="ru-RU" i="1" dirty="0">
                <a:solidFill>
                  <a:srgbClr val="7030A0"/>
                </a:solidFill>
              </a:rPr>
              <a:t>Ребенок, приученный  к регулярной гигиене ротовой полости, гораздо легче своих сверстников перейдет к самостоятельному пользованию зубной щеткой и пастой.</a:t>
            </a:r>
            <a:endParaRPr lang="ru-RU" i="1" dirty="0" smtClean="0">
              <a:solidFill>
                <a:srgbClr val="7030A0"/>
              </a:solidFill>
            </a:endParaRP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907</Words>
  <Application>Microsoft Office PowerPoint</Application>
  <PresentationFormat>Экран (4:3)</PresentationFormat>
  <Paragraphs>54</Paragraphs>
  <Slides>17</Slides>
  <Notes>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17</vt:i4>
      </vt:variant>
    </vt:vector>
  </HeadingPairs>
  <TitlesOfParts>
    <vt:vector size="20" baseType="lpstr">
      <vt:lpstr>Arial</vt:lpstr>
      <vt:lpstr>Calibri</vt:lpstr>
      <vt:lpstr>Тема Office</vt:lpstr>
      <vt:lpstr>Презентация PowerPoint</vt:lpstr>
      <vt:lpstr>Презентация PowerPoint</vt:lpstr>
      <vt:lpstr>Презентация PowerPoint</vt:lpstr>
      <vt:lpstr>Сроки их появления достаточно индивидуальны,  хотя можно определить примерное время прорезывания молочных зубов: </vt:lpstr>
      <vt:lpstr>Презентация PowerPoint</vt:lpstr>
      <vt:lpstr>Причины запоздалого прорезывания зубов:   </vt:lpstr>
      <vt:lpstr>На прием к  стоматологу</vt:lpstr>
      <vt:lpstr>Презентация PowerPoint</vt:lpstr>
      <vt:lpstr>Презентация PowerPoint</vt:lpstr>
      <vt:lpstr>Почему же так важно сохранить первые зубы здоровыми, ведь через 4 - 5 лет их все равно заменят постоянные?</vt:lpstr>
      <vt:lpstr>Профилактика кариеса и его осложнений: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Иван Абакумов</dc:creator>
  <cp:lastModifiedBy>Пользователь Windows</cp:lastModifiedBy>
  <cp:revision>32</cp:revision>
  <dcterms:created xsi:type="dcterms:W3CDTF">2015-12-17T14:11:32Z</dcterms:created>
  <dcterms:modified xsi:type="dcterms:W3CDTF">2021-01-17T22:37:11Z</dcterms:modified>
</cp:coreProperties>
</file>